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97" r:id="rId10"/>
    <p:sldId id="306" r:id="rId11"/>
    <p:sldId id="294" r:id="rId12"/>
    <p:sldId id="295" r:id="rId13"/>
    <p:sldId id="305" r:id="rId14"/>
    <p:sldId id="307" r:id="rId15"/>
    <p:sldId id="303" r:id="rId16"/>
    <p:sldId id="302" r:id="rId17"/>
    <p:sldId id="309" r:id="rId18"/>
    <p:sldId id="308" r:id="rId19"/>
    <p:sldId id="296" r:id="rId20"/>
    <p:sldId id="310" r:id="rId21"/>
    <p:sldId id="300" r:id="rId22"/>
    <p:sldId id="301" r:id="rId23"/>
    <p:sldId id="304" r:id="rId24"/>
    <p:sldId id="292" r:id="rId2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66"/>
    <a:srgbClr val="422C16"/>
    <a:srgbClr val="0C788E"/>
    <a:srgbClr val="0099CC"/>
    <a:srgbClr val="3366CC"/>
    <a:srgbClr val="660033"/>
    <a:srgbClr val="003399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4629" autoAdjust="0"/>
    <p:restoredTop sz="94598" autoAdjust="0"/>
  </p:normalViewPr>
  <p:slideViewPr>
    <p:cSldViewPr>
      <p:cViewPr varScale="1">
        <p:scale>
          <a:sx n="69" d="100"/>
          <a:sy n="69" d="100"/>
        </p:scale>
        <p:origin x="-11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3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Сентябрь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Лист1!$A$2:$A$5</c:f>
              <c:strCache>
                <c:ptCount val="2"/>
                <c:pt idx="0">
                  <c:v>низкий</c:v>
                </c:pt>
                <c:pt idx="1">
                  <c:v>средний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0.32000000000000101</c:v>
                </c:pt>
                <c:pt idx="1">
                  <c:v>0.68000000000000183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0.22</c:v>
                </c:pt>
                <c:pt idx="1">
                  <c:v>0.54</c:v>
                </c:pt>
                <c:pt idx="2">
                  <c:v>0.24000000000000021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9F7A1-8EC8-4CEF-8D17-1DBDE4F398F4}" type="datetimeFigureOut">
              <a:rPr lang="ru-RU" smtClean="0"/>
              <a:pPr/>
              <a:t>09.05.2015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63263-72CC-4F62-8F13-29A94ABC9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63263-72CC-4F62-8F13-29A94ABC940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BFDEE3-3E05-4A66-9B60-0A20B037DF6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4;&#1072;&#1089;&#1080;&#1085;&#1072;\ZVUK&#1048;---Smeh-detskiy(muzofon.com).mp3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74;&#1072;&#1089;&#1080;&#1085;&#1072;\&#1048;nstrumental_naya-muzyka-saksofon(muzofon.com)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1000100" y="5143512"/>
            <a:ext cx="7358114" cy="1357321"/>
          </a:xfrm>
        </p:spPr>
        <p:txBody>
          <a:bodyPr/>
          <a:lstStyle/>
          <a:p>
            <a:r>
              <a:rPr lang="ru-RU" sz="2000" b="1" dirty="0" smtClean="0">
                <a:solidFill>
                  <a:srgbClr val="663300"/>
                </a:solidFill>
              </a:rPr>
              <a:t>Сообщение из опыта работы </a:t>
            </a:r>
            <a:r>
              <a:rPr lang="ru-RU" sz="2000" b="1" dirty="0" smtClean="0">
                <a:solidFill>
                  <a:srgbClr val="663300"/>
                </a:solidFill>
              </a:rPr>
              <a:t/>
            </a:r>
            <a:br>
              <a:rPr lang="ru-RU" sz="2000" b="1" dirty="0" smtClean="0">
                <a:solidFill>
                  <a:srgbClr val="663300"/>
                </a:solidFill>
              </a:rPr>
            </a:br>
            <a:r>
              <a:rPr lang="ru-RU" sz="2000" b="1" dirty="0" smtClean="0">
                <a:solidFill>
                  <a:srgbClr val="663300"/>
                </a:solidFill>
              </a:rPr>
              <a:t>воспитателя </a:t>
            </a:r>
            <a:r>
              <a:rPr lang="ru-RU" sz="2000" b="1" dirty="0" smtClean="0">
                <a:solidFill>
                  <a:srgbClr val="663300"/>
                </a:solidFill>
              </a:rPr>
              <a:t>1 младшей группы </a:t>
            </a:r>
            <a:r>
              <a:rPr lang="ru-RU" sz="2000" b="1" dirty="0" smtClean="0">
                <a:solidFill>
                  <a:srgbClr val="663300"/>
                </a:solidFill>
              </a:rPr>
              <a:t/>
            </a:r>
            <a:br>
              <a:rPr lang="ru-RU" sz="2000" b="1" dirty="0" smtClean="0">
                <a:solidFill>
                  <a:srgbClr val="663300"/>
                </a:solidFill>
              </a:rPr>
            </a:br>
            <a:r>
              <a:rPr lang="ru-RU" sz="2000" b="1" dirty="0" smtClean="0">
                <a:solidFill>
                  <a:srgbClr val="663300"/>
                </a:solidFill>
              </a:rPr>
              <a:t>Васиной Татьяны Валерьевны</a:t>
            </a:r>
            <a:endParaRPr lang="es-ES" sz="2000" b="1" dirty="0">
              <a:solidFill>
                <a:srgbClr val="663300"/>
              </a:solidFill>
            </a:endParaRPr>
          </a:p>
        </p:txBody>
      </p:sp>
      <p:sp>
        <p:nvSpPr>
          <p:cNvPr id="20" name="Rectangle 150"/>
          <p:cNvSpPr txBox="1">
            <a:spLocks noChangeArrowheads="1"/>
          </p:cNvSpPr>
          <p:nvPr/>
        </p:nvSpPr>
        <p:spPr bwMode="auto">
          <a:xfrm>
            <a:off x="285720" y="642918"/>
            <a:ext cx="857256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Активизация речи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раннем возрасте посредством пальчиковой гимнастики</a:t>
            </a:r>
            <a:endParaRPr kumimoji="0" lang="es-ES" sz="4800" b="1" i="0" u="none" strike="noStrike" kern="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</a:rPr>
              <a:t>В режимных моментах</a:t>
            </a:r>
            <a:endParaRPr lang="ru-RU" sz="3600" dirty="0"/>
          </a:p>
        </p:txBody>
      </p:sp>
      <p:pic>
        <p:nvPicPr>
          <p:cNvPr id="6" name="Содержимое 5" descr="DSCN432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500174"/>
            <a:ext cx="3967162" cy="32955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Содержимое 7" descr="-Av7cDQ-Toc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71471" y="1500174"/>
            <a:ext cx="3945637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758238" cy="91759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</a:rPr>
              <a:t>В индивидуальной работе  </a:t>
            </a:r>
            <a:endParaRPr lang="ru-RU" sz="3600" b="1" dirty="0">
              <a:solidFill>
                <a:srgbClr val="006666"/>
              </a:solidFill>
            </a:endParaRPr>
          </a:p>
        </p:txBody>
      </p:sp>
      <p:pic>
        <p:nvPicPr>
          <p:cNvPr id="5" name="Содержимое 6" descr="1BDxkNikPtQ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643050"/>
            <a:ext cx="3949068" cy="3233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Содержимое 6" descr="9HBEhbwRkwk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643050"/>
            <a:ext cx="4038600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6666"/>
                </a:solidFill>
              </a:rPr>
              <a:t>С применением шара </a:t>
            </a:r>
            <a:r>
              <a:rPr lang="ru-RU" sz="2800" b="1" dirty="0" err="1" smtClean="0">
                <a:solidFill>
                  <a:srgbClr val="006666"/>
                </a:solidFill>
              </a:rPr>
              <a:t>СуДжок</a:t>
            </a:r>
            <a:r>
              <a:rPr lang="ru-RU" sz="2800" b="1" dirty="0" smtClean="0">
                <a:solidFill>
                  <a:srgbClr val="006666"/>
                </a:solidFill>
              </a:rPr>
              <a:t> и эластичного кольца</a:t>
            </a:r>
            <a:endParaRPr lang="ru-RU" sz="2800" b="1" dirty="0">
              <a:solidFill>
                <a:srgbClr val="006666"/>
              </a:solidFill>
            </a:endParaRPr>
          </a:p>
        </p:txBody>
      </p:sp>
      <p:pic>
        <p:nvPicPr>
          <p:cNvPr id="5" name="Содержимое 6" descr="fsG_bUiwwW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357298"/>
            <a:ext cx="4000528" cy="3353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Содержимое 6" descr="Y2CyNc_Ic2k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357298"/>
            <a:ext cx="4110038" cy="3314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</a:rPr>
              <a:t>В кружковой работе</a:t>
            </a:r>
            <a:endParaRPr lang="ru-RU" sz="3600" b="1" dirty="0">
              <a:solidFill>
                <a:srgbClr val="006666"/>
              </a:solidFill>
            </a:endParaRPr>
          </a:p>
        </p:txBody>
      </p:sp>
      <p:pic>
        <p:nvPicPr>
          <p:cNvPr id="6" name="Содержимое 5" descr="ncQZw_vrNO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70139" y="1428736"/>
            <a:ext cx="3977615" cy="3314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Содержимое 7" descr="CAM0165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83024" y="1428735"/>
            <a:ext cx="4068565" cy="3286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</a:rPr>
              <a:t>В </a:t>
            </a:r>
            <a:r>
              <a:rPr lang="ru-RU" sz="3600" b="1" dirty="0" err="1" smtClean="0">
                <a:solidFill>
                  <a:srgbClr val="006666"/>
                </a:solidFill>
              </a:rPr>
              <a:t>досуговой</a:t>
            </a:r>
            <a:r>
              <a:rPr lang="ru-RU" sz="3600" b="1" dirty="0" smtClean="0">
                <a:solidFill>
                  <a:srgbClr val="006666"/>
                </a:solidFill>
              </a:rPr>
              <a:t> деятельности</a:t>
            </a:r>
            <a:endParaRPr lang="ru-RU" sz="3600" dirty="0"/>
          </a:p>
        </p:txBody>
      </p:sp>
      <p:pic>
        <p:nvPicPr>
          <p:cNvPr id="6" name="Содержимое 5" descr="DSCN949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571612"/>
            <a:ext cx="4045362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Содержимое 7" descr="DSC06945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571612"/>
            <a:ext cx="3929090" cy="3248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</a:rPr>
              <a:t>Обогащение методическими пособиями</a:t>
            </a:r>
            <a:endParaRPr lang="ru-RU" sz="3600" b="1" dirty="0">
              <a:solidFill>
                <a:srgbClr val="006666"/>
              </a:solidFill>
            </a:endParaRPr>
          </a:p>
        </p:txBody>
      </p:sp>
      <p:pic>
        <p:nvPicPr>
          <p:cNvPr id="5" name="Содержимое 4" descr="CAM0240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4143404" cy="3093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Содержимое 5" descr="CAM0240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643050"/>
            <a:ext cx="4000528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</a:rPr>
              <a:t>Пополнение развивающей среды</a:t>
            </a:r>
            <a:endParaRPr lang="ru-RU" sz="3600" b="1" dirty="0">
              <a:solidFill>
                <a:srgbClr val="006666"/>
              </a:solidFill>
            </a:endParaRPr>
          </a:p>
        </p:txBody>
      </p:sp>
      <p:pic>
        <p:nvPicPr>
          <p:cNvPr id="5" name="Содержимое 4" descr="CAM0237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4071966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Содержимое 5" descr="RWS4tsZlt7M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500174"/>
            <a:ext cx="4038600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CAM0242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428736"/>
            <a:ext cx="3929090" cy="3049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Содержимое 5" descr="CAM0242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3438" y="1428736"/>
            <a:ext cx="4038600" cy="3049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</a:rPr>
              <a:t>Раз, </a:t>
            </a:r>
            <a:r>
              <a:rPr lang="ru-RU" sz="3600" b="1" dirty="0" err="1" smtClean="0">
                <a:solidFill>
                  <a:srgbClr val="006666"/>
                </a:solidFill>
              </a:rPr>
              <a:t>два,три</a:t>
            </a:r>
            <a:r>
              <a:rPr lang="ru-RU" sz="3600" b="1" dirty="0" smtClean="0">
                <a:solidFill>
                  <a:srgbClr val="006666"/>
                </a:solidFill>
              </a:rPr>
              <a:t>! Игрушка, оживи!</a:t>
            </a:r>
            <a:endParaRPr lang="ru-RU" sz="3600" b="1" dirty="0">
              <a:solidFill>
                <a:srgbClr val="006666"/>
              </a:solidFill>
            </a:endParaRPr>
          </a:p>
        </p:txBody>
      </p:sp>
      <p:pic>
        <p:nvPicPr>
          <p:cNvPr id="8" name="Содержимое 7" descr="CAM02420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14876" y="1500174"/>
            <a:ext cx="4038600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Содержимое 6" descr="CAM02427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28596" y="1428736"/>
            <a:ext cx="4038600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</a:rPr>
              <a:t>Работа с родителями</a:t>
            </a:r>
            <a:endParaRPr lang="ru-RU" sz="3600" b="1" dirty="0">
              <a:solidFill>
                <a:srgbClr val="006666"/>
              </a:solidFill>
            </a:endParaRPr>
          </a:p>
        </p:txBody>
      </p:sp>
      <p:pic>
        <p:nvPicPr>
          <p:cNvPr id="6" name="Содержимое 8" descr="DSC_029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4876" y="1583615"/>
            <a:ext cx="4000528" cy="3059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Содержимое 7" descr="DSC_027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571612"/>
            <a:ext cx="4038600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“</a:t>
            </a:r>
            <a:r>
              <a:rPr lang="ru-RU" b="1" dirty="0" smtClean="0"/>
              <a:t>Источник способностей и дарований детей – на кончиках их пальцев. </a:t>
            </a:r>
          </a:p>
          <a:p>
            <a:pPr algn="ctr">
              <a:buNone/>
            </a:pPr>
            <a:r>
              <a:rPr lang="ru-RU" b="1" dirty="0" smtClean="0"/>
              <a:t>От пальцев, образно говоря, идут тончайшие ручейки, которые питают источники творческой мысли”</a:t>
            </a:r>
          </a:p>
          <a:p>
            <a:pPr algn="ctr">
              <a:buNone/>
            </a:pPr>
            <a:r>
              <a:rPr lang="ru-RU" b="1" dirty="0" smtClean="0"/>
              <a:t>(В.А. Сухомлинский).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</a:rPr>
              <a:t>Шары  </a:t>
            </a:r>
            <a:r>
              <a:rPr lang="ru-RU" sz="3600" b="1" dirty="0" err="1" smtClean="0">
                <a:solidFill>
                  <a:srgbClr val="006666"/>
                </a:solidFill>
              </a:rPr>
              <a:t>Су-Джок</a:t>
            </a:r>
            <a:r>
              <a:rPr lang="ru-RU" sz="3600" b="1" dirty="0" smtClean="0">
                <a:solidFill>
                  <a:srgbClr val="006666"/>
                </a:solidFill>
              </a:rPr>
              <a:t>  и Эластичное кольцо. Массаж</a:t>
            </a:r>
            <a:endParaRPr lang="ru-RU" sz="3600" b="1" dirty="0">
              <a:solidFill>
                <a:srgbClr val="006666"/>
              </a:solidFill>
            </a:endParaRPr>
          </a:p>
        </p:txBody>
      </p:sp>
      <p:pic>
        <p:nvPicPr>
          <p:cNvPr id="5" name="Содержимое 4" descr="DSC_026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4000528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Содержимое 5" descr="DSC_026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500174"/>
            <a:ext cx="3967162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6666"/>
                </a:solidFill>
                <a:latin typeface="+mn-lt"/>
              </a:rPr>
              <a:t>Диагностика по подразделу </a:t>
            </a:r>
            <a:br>
              <a:rPr lang="ru-RU" sz="3600" b="1" dirty="0" smtClean="0">
                <a:solidFill>
                  <a:srgbClr val="006666"/>
                </a:solidFill>
                <a:latin typeface="+mn-lt"/>
              </a:rPr>
            </a:br>
            <a:r>
              <a:rPr lang="ru-RU" sz="3600" b="1" dirty="0" smtClean="0">
                <a:solidFill>
                  <a:srgbClr val="006666"/>
                </a:solidFill>
                <a:latin typeface="+mn-lt"/>
              </a:rPr>
              <a:t>« Развитие речи»</a:t>
            </a:r>
            <a:endParaRPr lang="ru-RU" sz="3600" b="1" dirty="0">
              <a:solidFill>
                <a:srgbClr val="006666"/>
              </a:solidFill>
              <a:latin typeface="+mn-lt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500034" y="2143116"/>
          <a:ext cx="3786214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4786314" y="2143116"/>
          <a:ext cx="4048132" cy="2817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4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500042"/>
            <a:ext cx="821537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006666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6666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ывод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6666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 Пальчиковые игры детям нравятся, дети занимаются с желанием, они стали более внимательными, с удовольствием выразительно повторяют слова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потешек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 У детей улучшилась речь (возросла речевая активность, дети стали говорить не только фразами, но и предложениями, состоящими из 3 – 4 слов) 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428604"/>
            <a:ext cx="678661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66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Японская пословица гласит: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6666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«Расскажи мне – я услышу,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Покажи мне – я запомню,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Дай мне сделать самому – я пойму! »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786058"/>
            <a:ext cx="8229600" cy="928694"/>
          </a:xfrm>
        </p:spPr>
        <p:txBody>
          <a:bodyPr/>
          <a:lstStyle/>
          <a:p>
            <a:pPr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  </a:t>
            </a:r>
            <a:r>
              <a:rPr lang="ru-RU" sz="54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30699092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500042"/>
            <a:ext cx="3071821" cy="2126645"/>
          </a:xfrm>
          <a:prstGeom prst="rect">
            <a:avLst/>
          </a:prstGeom>
        </p:spPr>
      </p:pic>
      <p:pic>
        <p:nvPicPr>
          <p:cNvPr id="5" name="ZVUKИ---Smeh-detskiy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35" presetClass="exit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 rev="1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Моторные центры речи в коре головного мозга человека находятся рядом с моторными центрами пальцев, поэтому, развивая речь и стимулируя моторику пальцев, мы передаём импульсы в речевые центры, что активизирует речь.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Развитие мелкой моторики рук благотворно сказывается на развитии речи ребенка, так как все движения организма и речевая моторика имеют единые механизмы.</a:t>
            </a:r>
            <a:endParaRPr lang="ru-RU" b="1" dirty="0"/>
          </a:p>
        </p:txBody>
      </p:sp>
      <p:pic>
        <p:nvPicPr>
          <p:cNvPr id="4" name="Рисунок 3" descr="animashki-deti-28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500042"/>
            <a:ext cx="895350" cy="12573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Если развитие движений пальцев соответствует возрасту, то и речевое развитие находится в пределах нормы.</a:t>
            </a:r>
          </a:p>
          <a:p>
            <a:pPr algn="ctr">
              <a:buNone/>
            </a:pPr>
            <a:r>
              <a:rPr lang="ru-RU" b="1" dirty="0" smtClean="0"/>
              <a:t> Если же развитие движений пальцев отстает, то задерживается и речевое развитие, хотя общая моторика при этом может быть нормальной и даже выше нормы (Л.В.Фомина).</a:t>
            </a:r>
            <a:endParaRPr lang="ru-RU" dirty="0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242889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Вопрос речевого развития детей имеет огромную социальную значимость.</a:t>
            </a:r>
          </a:p>
          <a:p>
            <a:pPr algn="ctr">
              <a:buNone/>
            </a:pPr>
            <a:r>
              <a:rPr lang="ru-RU" b="1" dirty="0" smtClean="0"/>
              <a:t>Пальчиковая гимнастика – мощный стимул для развития речи.</a:t>
            </a:r>
            <a:endParaRPr lang="ru-RU" b="1" dirty="0"/>
          </a:p>
        </p:txBody>
      </p:sp>
      <p:pic>
        <p:nvPicPr>
          <p:cNvPr id="4" name="Рисунок 3" descr="animashki-deti-28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571480"/>
            <a:ext cx="1143008" cy="12573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006666"/>
                </a:solidFill>
              </a:rPr>
              <a:t>   Значение пальчиковой гимнастики для умственного и психического развития ребенка</a:t>
            </a:r>
            <a:endParaRPr lang="ru-RU" sz="2800" dirty="0" smtClean="0">
              <a:solidFill>
                <a:srgbClr val="006666"/>
              </a:solidFill>
            </a:endParaRPr>
          </a:p>
          <a:p>
            <a:pPr>
              <a:buNone/>
            </a:pPr>
            <a:r>
              <a:rPr lang="ru-RU" sz="2400" b="1" dirty="0" smtClean="0"/>
              <a:t>1) Достигается хорошее развитие мелкой моторики и стимулируется развитие речи.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2) Развивается умение подражать взрослому, вслушиваться, повторять действия.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3) Достигается понимание смысла речи.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4) Повышается речевая активность.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5) Развивается память ребенка, внимание, мышление, воображение.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6) Развиваются творческие способности, фантазия.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7) Расширяется кругозор ребенка.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8) Формируются добрые отношения между ребенком и взрослым.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4" name="Рисунок 3" descr="animashki-deti-38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3286124"/>
            <a:ext cx="1762125" cy="1533525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         </a:t>
            </a:r>
            <a:r>
              <a:rPr lang="ru-RU" sz="3600" b="1" dirty="0" smtClean="0">
                <a:solidFill>
                  <a:srgbClr val="006666"/>
                </a:solidFill>
              </a:rPr>
              <a:t>В НОД</a:t>
            </a:r>
            <a:endParaRPr lang="ru-RU" sz="3600" b="1" dirty="0">
              <a:solidFill>
                <a:srgbClr val="006666"/>
              </a:solidFill>
            </a:endParaRPr>
          </a:p>
        </p:txBody>
      </p:sp>
      <p:pic>
        <p:nvPicPr>
          <p:cNvPr id="5" name="Содержимое 6" descr="uwE_PJFBnK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00033" y="1454714"/>
            <a:ext cx="4071967" cy="33316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Содержимое 9" descr="tcOWXneVzEo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57752" y="1428736"/>
            <a:ext cx="3943378" cy="3357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Иnstrumental_naya-muzyka-saksofon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 numSld="6"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5483</TotalTime>
  <Words>385</Words>
  <Application>Microsoft Office PowerPoint</Application>
  <PresentationFormat>Экран (4:3)</PresentationFormat>
  <Paragraphs>46</Paragraphs>
  <Slides>24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Diseño predeterminado</vt:lpstr>
      <vt:lpstr>Сообщение из опыта работы  воспитателя 1 младшей группы  Васиной Татьяны Валерьевны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        В НОД</vt:lpstr>
      <vt:lpstr>В режимных моментах</vt:lpstr>
      <vt:lpstr>В индивидуальной работе  </vt:lpstr>
      <vt:lpstr>С применением шара СуДжок и эластичного кольца</vt:lpstr>
      <vt:lpstr>В кружковой работе</vt:lpstr>
      <vt:lpstr>В досуговой деятельности</vt:lpstr>
      <vt:lpstr>Обогащение методическими пособиями</vt:lpstr>
      <vt:lpstr>Пополнение развивающей среды</vt:lpstr>
      <vt:lpstr>Слайд 17</vt:lpstr>
      <vt:lpstr>Раз, два,три! Игрушка, оживи!</vt:lpstr>
      <vt:lpstr>Работа с родителями</vt:lpstr>
      <vt:lpstr>Шары  Су-Джок  и Эластичное кольцо. Массаж</vt:lpstr>
      <vt:lpstr>Диагностика по подразделу  « Развитие речи»</vt:lpstr>
      <vt:lpstr>Слайд 22</vt:lpstr>
      <vt:lpstr>Слайд 23</vt:lpstr>
      <vt:lpstr>Слайд 24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Владелец</cp:lastModifiedBy>
  <cp:revision>785</cp:revision>
  <dcterms:created xsi:type="dcterms:W3CDTF">2010-05-23T14:28:12Z</dcterms:created>
  <dcterms:modified xsi:type="dcterms:W3CDTF">2015-05-09T20:43:32Z</dcterms:modified>
</cp:coreProperties>
</file>